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26" r:id="rId2"/>
    <p:sldId id="257" r:id="rId3"/>
    <p:sldId id="258" r:id="rId4"/>
    <p:sldId id="269" r:id="rId5"/>
    <p:sldId id="338" r:id="rId6"/>
    <p:sldId id="350" r:id="rId7"/>
    <p:sldId id="351" r:id="rId8"/>
    <p:sldId id="352" r:id="rId9"/>
    <p:sldId id="353" r:id="rId10"/>
    <p:sldId id="349" r:id="rId11"/>
    <p:sldId id="334" r:id="rId12"/>
    <p:sldId id="333" r:id="rId13"/>
    <p:sldId id="336" r:id="rId14"/>
    <p:sldId id="335" r:id="rId15"/>
    <p:sldId id="339" r:id="rId16"/>
    <p:sldId id="340" r:id="rId17"/>
    <p:sldId id="345" r:id="rId18"/>
    <p:sldId id="346" r:id="rId19"/>
    <p:sldId id="341" r:id="rId20"/>
    <p:sldId id="343" r:id="rId21"/>
    <p:sldId id="344" r:id="rId22"/>
    <p:sldId id="347" r:id="rId23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000000"/>
    <a:srgbClr val="111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360" y="-348"/>
      </p:cViewPr>
      <p:guideLst>
        <p:guide orient="horz" pos="164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6ED28-0653-44D2-981F-B8620E8F8553}" type="datetimeFigureOut">
              <a:rPr lang="zh-CN" altLang="en-US" smtClean="0"/>
              <a:t>2020-10-10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8728-D05A-47F6-9A47-F3716918B1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通过商业面部和基准点检测器输出眼角坐标，然后将不同大小的左右眼通过几何变换统一矫正到</a:t>
            </a:r>
            <a:r>
              <a:rPr lang="en-US" altLang="zh-CN" dirty="0" smtClean="0"/>
              <a:t>48*36</a:t>
            </a:r>
            <a:r>
              <a:rPr lang="zh-CN" altLang="en-US" dirty="0" smtClean="0"/>
              <a:t>，两只眼合起来</a:t>
            </a:r>
            <a:r>
              <a:rPr lang="en-US" altLang="zh-CN" dirty="0" smtClean="0"/>
              <a:t>96</a:t>
            </a:r>
            <a:r>
              <a:rPr lang="zh-CN" altLang="en-US" dirty="0" smtClean="0"/>
              <a:t>*</a:t>
            </a:r>
            <a:r>
              <a:rPr lang="en-US" altLang="zh-CN" dirty="0" smtClean="0"/>
              <a:t>36</a:t>
            </a:r>
            <a:r>
              <a:rPr lang="zh-CN" altLang="en-US" dirty="0" smtClean="0"/>
              <a:t>，图像的低分辨率反映了远距离物体。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08728-D05A-47F6-9A47-F3716918B17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207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较大的椭圆型可以显示更多的眼睛周围环境和注视的信息，较小的椭圆形可以减少噪声。 将像素点拼成高维向量，并标准化。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08728-D05A-47F6-9A47-F3716918B17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05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Pca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mda</a:t>
            </a:r>
            <a:r>
              <a:rPr lang="zh-CN" altLang="en-US" dirty="0" smtClean="0"/>
              <a:t>进行映射，然后</a:t>
            </a:r>
            <a:r>
              <a:rPr lang="en-US" altLang="zh-CN" dirty="0" err="1" smtClean="0"/>
              <a:t>svm</a:t>
            </a:r>
            <a:r>
              <a:rPr lang="zh-CN" altLang="en-US" dirty="0" smtClean="0"/>
              <a:t>分类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08728-D05A-47F6-9A47-F3716918B17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261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Pca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mda</a:t>
            </a:r>
            <a:r>
              <a:rPr lang="zh-CN" altLang="en-US" dirty="0" smtClean="0"/>
              <a:t>进行映射，然后</a:t>
            </a:r>
            <a:r>
              <a:rPr lang="en-US" altLang="zh-CN" dirty="0" err="1" smtClean="0"/>
              <a:t>svm</a:t>
            </a:r>
            <a:r>
              <a:rPr lang="zh-CN" altLang="en-US" dirty="0" smtClean="0"/>
              <a:t>分类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08728-D05A-47F6-9A47-F3716918B17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78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2020-10-10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2020-10-10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2020-10-10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5ACD4103-EC3D-4C16-8996-25DE18166E0A}" type="datetime1">
              <a:rPr lang="zh-CN" altLang="en-US"/>
              <a:t>2020-10-10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DD6AF21D-1CB3-4C6F-BC4D-99798AE8B24D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2020-10-10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2020-10-10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2020-10-10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948264" y="397670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字体下载：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www.1ppt.com/ziti/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2020-10-10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2020-10-10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2020-10-10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2020-10-10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2020-10-10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160A8-FCDA-4438-A06B-8F9A2E82FEAD}" type="datetimeFigureOut">
              <a:rPr lang="zh-CN" altLang="en-US" smtClean="0"/>
              <a:t>2020-10-10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advClick="0" advTm="0">
    <p:comb dir="vert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-78105"/>
            <a:ext cx="6248400" cy="8534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59027"/>
            <a:ext cx="9144000" cy="1685108"/>
          </a:xfrm>
          <a:prstGeom prst="rect">
            <a:avLst/>
          </a:prstGeom>
          <a:solidFill>
            <a:srgbClr val="111D33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-1" y="2279321"/>
            <a:ext cx="5584371" cy="1606732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 dirty="0"/>
          </a:p>
        </p:txBody>
      </p:sp>
      <p:sp>
        <p:nvSpPr>
          <p:cNvPr id="6" name="文本框 5"/>
          <p:cNvSpPr txBox="1"/>
          <p:nvPr/>
        </p:nvSpPr>
        <p:spPr>
          <a:xfrm>
            <a:off x="140436" y="4006958"/>
            <a:ext cx="644526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Supporting text here.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Supporting text here.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Supporting text here.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0431" y="1889141"/>
            <a:ext cx="49039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REPORT</a:t>
            </a:r>
            <a:endParaRPr lang="zh-CN" altLang="en-US" sz="9600" spc="300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07975" y="1583690"/>
            <a:ext cx="2111375" cy="305406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Supporting text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4752528" cy="28204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2015 Appearance-Based Gaze Estimation in the Wild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C7BF3B-C53D-4149-8D4F-6FBAF7E9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56420"/>
            <a:ext cx="7078603" cy="2722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821665"/>
            <a:ext cx="3143548" cy="126951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6552220" y="2176500"/>
            <a:ext cx="72008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32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4752528" cy="28204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2015 Appearance-Based Gaze Estimation in the Wild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7DCC5C-5021-4FB1-A110-F73A624E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16" y="1060376"/>
            <a:ext cx="5369465" cy="39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4788532" cy="28204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2015 Appearance-Based Gaze Estimation in the Wild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B41C23-2E81-4114-BDF2-3A8A6BE4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52" y="1204392"/>
            <a:ext cx="7893896" cy="34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0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7236804" cy="28204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2017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MPIIGaze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: Real-World Dataset and Deep Appearance-Based Gaze Estimation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56798F-BF3A-4F20-957D-537F7F5C3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36" y="1204392"/>
            <a:ext cx="5913429" cy="31492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F1A5CD-CE16-4A2F-B6F8-0B69C7857FFD}"/>
              </a:ext>
            </a:extLst>
          </p:cNvPr>
          <p:cNvSpPr txBox="1"/>
          <p:nvPr/>
        </p:nvSpPr>
        <p:spPr>
          <a:xfrm>
            <a:off x="1825145" y="4497410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问题：泛化不行，跨数据集性能下降很多</a:t>
            </a:r>
          </a:p>
        </p:txBody>
      </p:sp>
    </p:spTree>
    <p:extLst>
      <p:ext uri="{BB962C8B-B14F-4D97-AF65-F5344CB8AC3E}">
        <p14:creationId xmlns:p14="http://schemas.microsoft.com/office/powerpoint/2010/main" val="78783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7596844" cy="28204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2017 It's written all over your face: Full-face appearance-based gaze estimation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B3847B-463F-421F-9FC3-182A1B19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76400"/>
            <a:ext cx="8794404" cy="27171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659578-FEEF-4128-B326-951166F17728}"/>
              </a:ext>
            </a:extLst>
          </p:cNvPr>
          <p:cNvSpPr txBox="1"/>
          <p:nvPr/>
        </p:nvSpPr>
        <p:spPr>
          <a:xfrm>
            <a:off x="3095836" y="426332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创新：</a:t>
            </a:r>
            <a:r>
              <a:rPr lang="en-US" altLang="zh-CN" dirty="0"/>
              <a:t>Attention</a:t>
            </a:r>
            <a:r>
              <a:rPr lang="zh-CN" altLang="en-US" dirty="0"/>
              <a:t>计算权重</a:t>
            </a:r>
          </a:p>
        </p:txBody>
      </p:sp>
    </p:spTree>
    <p:extLst>
      <p:ext uri="{BB962C8B-B14F-4D97-AF65-F5344CB8AC3E}">
        <p14:creationId xmlns:p14="http://schemas.microsoft.com/office/powerpoint/2010/main" val="334045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</a:p>
        </p:txBody>
      </p:sp>
      <p:sp>
        <p:nvSpPr>
          <p:cNvPr id="54" name="文本框 38"/>
          <p:cNvSpPr txBox="1"/>
          <p:nvPr/>
        </p:nvSpPr>
        <p:spPr>
          <a:xfrm>
            <a:off x="395536" y="649707"/>
            <a:ext cx="4932548" cy="28204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2020 Towards End-to-end Video-based Eye-Tracking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813C48-8D6B-48DE-A51B-09A462431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6" y="933165"/>
            <a:ext cx="9144000" cy="44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5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</a:p>
        </p:txBody>
      </p:sp>
      <p:sp>
        <p:nvSpPr>
          <p:cNvPr id="54" name="文本框 38"/>
          <p:cNvSpPr txBox="1"/>
          <p:nvPr/>
        </p:nvSpPr>
        <p:spPr>
          <a:xfrm>
            <a:off x="395536" y="649707"/>
            <a:ext cx="4932548" cy="28204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2020 Towards End-to-end Video-based Eye-Tracking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7C4512-CF74-4ACC-A8D6-7554369B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88" y="1037284"/>
            <a:ext cx="6628624" cy="41078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98C7C64-318D-4315-B42E-B3C4C885E5F9}"/>
              </a:ext>
            </a:extLst>
          </p:cNvPr>
          <p:cNvSpPr txBox="1"/>
          <p:nvPr/>
        </p:nvSpPr>
        <p:spPr>
          <a:xfrm>
            <a:off x="5440226" y="615185"/>
            <a:ext cx="349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</a:t>
            </a:r>
            <a:r>
              <a:rPr lang="zh-CN" altLang="en-US" dirty="0"/>
              <a:t>和</a:t>
            </a:r>
            <a:r>
              <a:rPr lang="en-US" altLang="zh-CN" dirty="0"/>
              <a:t>dataset coming soon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775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手机端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75C1CC-5E8F-421D-9543-D59DC3B57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701672"/>
            <a:ext cx="7491109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0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手机端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C7C16D-E4E2-42E3-96A8-8709C6BAF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916360"/>
            <a:ext cx="5760640" cy="376263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ACD6E42-BE69-4A74-B675-03D41EFC0E4A}"/>
              </a:ext>
            </a:extLst>
          </p:cNvPr>
          <p:cNvSpPr/>
          <p:nvPr/>
        </p:nvSpPr>
        <p:spPr>
          <a:xfrm>
            <a:off x="2393758" y="4426291"/>
            <a:ext cx="4356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Google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对上述模型做了进一步压缩，即将人脸和人脸位置这两个输入替换为四个眼角的位置坐标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279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16AA6-B0E2-44FF-A4ED-CC0E19CE3987}"/>
              </a:ext>
            </a:extLst>
          </p:cNvPr>
          <p:cNvSpPr txBox="1"/>
          <p:nvPr/>
        </p:nvSpPr>
        <p:spPr>
          <a:xfrm>
            <a:off x="2087724" y="1816460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数据集收集困难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数据集的标注本身有问题，影响了正确率的</a:t>
            </a:r>
            <a:r>
              <a:rPr lang="zh-CN" altLang="en-US" dirty="0" smtClean="0"/>
              <a:t>提升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泛化能力差，不同数据集上效果不同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87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 b="49881"/>
          <a:stretch>
            <a:fillRect/>
          </a:stretch>
        </p:blipFill>
        <p:spPr>
          <a:xfrm>
            <a:off x="-319405" y="3114675"/>
            <a:ext cx="10284460" cy="704024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-97155" y="21590"/>
            <a:ext cx="9390380" cy="6184265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 dirty="0"/>
          </a:p>
        </p:txBody>
      </p:sp>
      <p:sp>
        <p:nvSpPr>
          <p:cNvPr id="7" name="文本框 1"/>
          <p:cNvSpPr txBox="1"/>
          <p:nvPr/>
        </p:nvSpPr>
        <p:spPr>
          <a:xfrm>
            <a:off x="2753995" y="916305"/>
            <a:ext cx="3636645" cy="745490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CONTENTS</a:t>
            </a:r>
          </a:p>
        </p:txBody>
      </p:sp>
      <p:sp>
        <p:nvSpPr>
          <p:cNvPr id="8" name="Freeform 11"/>
          <p:cNvSpPr/>
          <p:nvPr/>
        </p:nvSpPr>
        <p:spPr bwMode="auto">
          <a:xfrm rot="10800000">
            <a:off x="1585072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16556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0" name="Freeform 11"/>
          <p:cNvSpPr/>
          <p:nvPr/>
        </p:nvSpPr>
        <p:spPr bwMode="auto">
          <a:xfrm rot="10800000">
            <a:off x="338482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34558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689067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</p:txBody>
      </p:sp>
      <p:sp>
        <p:nvSpPr>
          <p:cNvPr id="14" name="Freeform 11"/>
          <p:cNvSpPr/>
          <p:nvPr/>
        </p:nvSpPr>
        <p:spPr bwMode="auto">
          <a:xfrm rot="10800000">
            <a:off x="522913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5292080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7" name="Freeform 11"/>
          <p:cNvSpPr/>
          <p:nvPr/>
        </p:nvSpPr>
        <p:spPr bwMode="auto">
          <a:xfrm rot="10800000">
            <a:off x="705056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"/>
          <p:cNvSpPr txBox="1"/>
          <p:nvPr/>
        </p:nvSpPr>
        <p:spPr>
          <a:xfrm>
            <a:off x="7128284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04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20" name="TextBox 14"/>
          <p:cNvSpPr txBox="1"/>
          <p:nvPr/>
        </p:nvSpPr>
        <p:spPr>
          <a:xfrm>
            <a:off x="1159141" y="3478071"/>
            <a:ext cx="1512772" cy="473710"/>
          </a:xfrm>
          <a:prstGeom prst="rect">
            <a:avLst/>
          </a:prstGeom>
          <a:noFill/>
        </p:spPr>
        <p:txBody>
          <a:bodyPr wrap="square" lIns="68581" tIns="34291" rIns="68581" bIns="3429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Supporting text here.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74052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</p:txBody>
      </p:sp>
      <p:sp>
        <p:nvSpPr>
          <p:cNvPr id="3" name="TextBox 14"/>
          <p:cNvSpPr txBox="1"/>
          <p:nvPr/>
        </p:nvSpPr>
        <p:spPr>
          <a:xfrm>
            <a:off x="2944126" y="3478071"/>
            <a:ext cx="1512772" cy="473710"/>
          </a:xfrm>
          <a:prstGeom prst="rect">
            <a:avLst/>
          </a:prstGeom>
          <a:noFill/>
        </p:spPr>
        <p:txBody>
          <a:bodyPr wrap="square" lIns="68581" tIns="34291" rIns="68581" bIns="3429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Supporting text here.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54287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</p:txBody>
      </p:sp>
      <p:sp>
        <p:nvSpPr>
          <p:cNvPr id="5" name="TextBox 14"/>
          <p:cNvSpPr txBox="1"/>
          <p:nvPr/>
        </p:nvSpPr>
        <p:spPr>
          <a:xfrm>
            <a:off x="4824361" y="3478071"/>
            <a:ext cx="1512772" cy="473710"/>
          </a:xfrm>
          <a:prstGeom prst="rect">
            <a:avLst/>
          </a:prstGeom>
          <a:noFill/>
        </p:spPr>
        <p:txBody>
          <a:bodyPr wrap="square" lIns="68581" tIns="34291" rIns="68581" bIns="3429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Supporting text here.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139272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</p:txBody>
      </p:sp>
      <p:sp>
        <p:nvSpPr>
          <p:cNvPr id="25" name="TextBox 14"/>
          <p:cNvSpPr txBox="1"/>
          <p:nvPr/>
        </p:nvSpPr>
        <p:spPr>
          <a:xfrm>
            <a:off x="6609346" y="3478071"/>
            <a:ext cx="1512772" cy="473710"/>
          </a:xfrm>
          <a:prstGeom prst="rect">
            <a:avLst/>
          </a:prstGeom>
          <a:noFill/>
        </p:spPr>
        <p:txBody>
          <a:bodyPr wrap="square" lIns="68581" tIns="34291" rIns="68581" bIns="3429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Supporting text here.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d"/>
      </p:transition>
    </mc:Choice>
    <mc:Fallback xmlns="">
      <p:transition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3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ntr" presetSubtype="4" accel="72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43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203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" presetClass="entr" presetSubtype="4" accel="72000" fill="hold" grpId="0" nodeType="withEffect">
                                  <p:stCondLst>
                                    <p:cond delay="2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523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grpId="1" nodeType="withEffect">
                                  <p:stCondLst>
                                    <p:cond delay="573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4" accel="72000" fill="hold" grpId="0" nodeType="withEffect">
                                  <p:stCondLst>
                                    <p:cond delay="5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993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repeatCount="indefinite" fill="hold" grpId="1" nodeType="withEffect">
                                  <p:stCondLst>
                                    <p:cond delay="10430"/>
                                  </p:stCondLst>
                                  <p:childTnLst>
                                    <p:animRot by="21600000">
                                      <p:cBhvr>
                                        <p:cTn id="49" dur="2875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2" presetClass="entr" presetSubtype="4" accel="72000" fill="hold" grpId="0" nodeType="withEffect">
                                  <p:stCondLst>
                                    <p:cond delay="109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43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43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43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animBg="1"/>
      <p:bldP spid="8" grpId="1" animBg="1"/>
      <p:bldP spid="9" grpId="0"/>
      <p:bldP spid="10" grpId="0" animBg="1"/>
      <p:bldP spid="10" grpId="1" animBg="1"/>
      <p:bldP spid="11" grpId="0"/>
      <p:bldP spid="12" grpId="0" bldLvl="0" animBg="1"/>
      <p:bldP spid="14" grpId="0" animBg="1"/>
      <p:bldP spid="14" grpId="1" animBg="1"/>
      <p:bldP spid="15" grpId="0"/>
      <p:bldP spid="17" grpId="0" animBg="1"/>
      <p:bldP spid="17" grpId="1" animBg="1"/>
      <p:bldP spid="18" grpId="0"/>
      <p:bldP spid="20" grpId="0"/>
      <p:bldP spid="2" grpId="0" bldLvl="0" animBg="1"/>
      <p:bldP spid="3" grpId="0"/>
      <p:bldP spid="4" grpId="0" bldLvl="0" animBg="1"/>
      <p:bldP spid="5" grpId="0"/>
      <p:bldP spid="24" grpId="0" bldLvl="0" animBg="1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1260140" cy="28204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数据集收集困难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AB97FF-5C8E-436C-98BD-4C5B5620FA6B}"/>
              </a:ext>
            </a:extLst>
          </p:cNvPr>
          <p:cNvSpPr/>
          <p:nvPr/>
        </p:nvSpPr>
        <p:spPr>
          <a:xfrm>
            <a:off x="665566" y="1420416"/>
            <a:ext cx="7812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使用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GAN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合成眼部数据。微软剑桥研究院的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Erroll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 Wood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博士在读博期间曾尝试使用计算机图形学的方法来合成眼睛样本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[1]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，并公开了相关数据集。其中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UnityEyes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数据集因其真实性及丰富的标签信息（关键点位置）已经是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gaze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领域十分重要的数据集。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C1CE1D-2A24-4931-B5F7-DFD16626184C}"/>
              </a:ext>
            </a:extLst>
          </p:cNvPr>
          <p:cNvSpPr txBox="1"/>
          <p:nvPr/>
        </p:nvSpPr>
        <p:spPr>
          <a:xfrm>
            <a:off x="3455876" y="3724672"/>
            <a:ext cx="54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Wood, E., </a:t>
            </a:r>
            <a:r>
              <a:rPr lang="en-US" altLang="zh-CN" sz="1100" dirty="0" err="1"/>
              <a:t>Baltrušaitis</a:t>
            </a:r>
            <a:r>
              <a:rPr lang="en-US" altLang="zh-CN" sz="1100" dirty="0"/>
              <a:t>, T., </a:t>
            </a:r>
            <a:r>
              <a:rPr lang="en-US" altLang="zh-CN" sz="1100" dirty="0" err="1"/>
              <a:t>Morency</a:t>
            </a:r>
            <a:r>
              <a:rPr lang="en-US" altLang="zh-CN" sz="1100" dirty="0"/>
              <a:t>, L.-P., Robinson, P., and Bulling, A. (2016b). Learning an appearance-based gaze estimator from one million </a:t>
            </a:r>
            <a:r>
              <a:rPr lang="en-US" altLang="zh-CN" sz="1100" dirty="0" err="1"/>
              <a:t>synthesised</a:t>
            </a:r>
            <a:r>
              <a:rPr lang="en-US" altLang="zh-CN" sz="1100" dirty="0"/>
              <a:t> images. In </a:t>
            </a:r>
            <a:r>
              <a:rPr lang="en-US" altLang="zh-CN" sz="1100" i="1" dirty="0"/>
              <a:t>Proceedings of the Ninth Biennial ACM Symposium on Eye Tracking Research &amp; Applications (</a:t>
            </a:r>
            <a:r>
              <a:rPr lang="en-US" altLang="zh-CN" sz="1100" i="1" dirty="0" err="1"/>
              <a:t>ETRA</a:t>
            </a:r>
            <a:r>
              <a:rPr lang="en-US" altLang="zh-CN" sz="1100" i="1" dirty="0"/>
              <a:t>)</a:t>
            </a:r>
            <a:r>
              <a:rPr lang="en-US" altLang="zh-CN" sz="1100" dirty="0"/>
              <a:t>, pages 131–138.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8012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1260140" cy="28204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1200" dirty="0" err="1">
                <a:solidFill>
                  <a:srgbClr val="121212"/>
                </a:solidFill>
                <a:latin typeface="-apple-system"/>
              </a:rPr>
              <a:t>UnityEyes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038AD3-52C0-4565-A919-26C9049A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68388"/>
            <a:ext cx="8077900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5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Idiap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4464496" cy="28204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1200" dirty="0">
                <a:solidFill>
                  <a:srgbClr val="121212"/>
                </a:solidFill>
                <a:latin typeface="-apple-system"/>
              </a:rPr>
              <a:t>2020 Unsupervised Representation Learning for Gaze Estimation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8E516C-0D56-4ADC-B710-53052736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48" y="1058697"/>
            <a:ext cx="4092696" cy="40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6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4736617" y="2594178"/>
            <a:ext cx="81661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 here</a:t>
            </a:r>
          </a:p>
        </p:txBody>
      </p:sp>
      <p:sp>
        <p:nvSpPr>
          <p:cNvPr id="5" name="文本框 1"/>
          <p:cNvSpPr txBox="1"/>
          <p:nvPr/>
        </p:nvSpPr>
        <p:spPr>
          <a:xfrm>
            <a:off x="4247964" y="1888468"/>
            <a:ext cx="3404615" cy="56070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Text here</a:t>
            </a:r>
          </a:p>
        </p:txBody>
      </p:sp>
      <p:sp>
        <p:nvSpPr>
          <p:cNvPr id="6" name="文本框 9"/>
          <p:cNvSpPr txBox="1"/>
          <p:nvPr/>
        </p:nvSpPr>
        <p:spPr>
          <a:xfrm>
            <a:off x="6479187" y="2594178"/>
            <a:ext cx="816610" cy="252730"/>
          </a:xfrm>
          <a:prstGeom prst="rect">
            <a:avLst/>
          </a:prstGeom>
          <a:noFill/>
        </p:spPr>
        <p:txBody>
          <a:bodyPr wrap="none" lIns="68581" tIns="34291" rIns="68581" bIns="34291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dobe 仿宋 Std R" panose="02020400000000000000" pitchFamily="18" charset="-122"/>
                <a:cs typeface="Arial" panose="020B0604020202020204" pitchFamily="34" charset="0"/>
              </a:defRPr>
            </a:lvl1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 here</a:t>
            </a: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608092" y="1874098"/>
            <a:ext cx="720080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3175" y="1765935"/>
            <a:ext cx="3352800" cy="3421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7" grpId="0" animBg="1"/>
      <p:bldP spid="7" grpId="1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864096" cy="28204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dataset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1905C1-6D41-4710-BFC0-C61713E8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6" y="1096380"/>
            <a:ext cx="8972443" cy="374206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87524" y="2644552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7344816" cy="28204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2013 Gaze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Locking: Passive Eye Contact Detection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forHuman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–Object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Interaction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84412"/>
            <a:ext cx="6264696" cy="285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2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7344816" cy="28204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2013 Gaze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Locking: Passive Eye Contact Detection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forHuman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–Object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Interaction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9612" y="1437053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第一阶段：预处理阶段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14" y="1780456"/>
            <a:ext cx="6012668" cy="23284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67714" y="1780456"/>
            <a:ext cx="1496074" cy="972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647564" y="1960476"/>
            <a:ext cx="504056" cy="18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87518" y="1659719"/>
            <a:ext cx="73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48</a:t>
            </a:r>
            <a:r>
              <a:rPr lang="zh-CN" altLang="en-US" sz="1400" dirty="0" smtClean="0"/>
              <a:t>*</a:t>
            </a:r>
            <a:r>
              <a:rPr lang="en-US" altLang="zh-CN" sz="1400" dirty="0" smtClean="0"/>
              <a:t>36</a:t>
            </a:r>
            <a:endParaRPr lang="zh-CN" altLang="en-US" sz="1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2" y="931749"/>
            <a:ext cx="1620180" cy="50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6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7344816" cy="28204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2013 Gaze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Locking: Passive Eye Contact Detection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forHuman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–Object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Interaction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9612" y="1437053"/>
            <a:ext cx="270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第二阶段：特征提取阶段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14" y="1780456"/>
            <a:ext cx="6012668" cy="23284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0" y="1049800"/>
            <a:ext cx="984995" cy="1876736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2159732" y="3724672"/>
            <a:ext cx="432048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511660" y="4372744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加入蒙版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75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7344816" cy="28204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2013 Gaze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Locking: Passive Eye Contact Detection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forHuman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–Object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Interaction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9612" y="1437053"/>
            <a:ext cx="270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第三阶段：分类阶段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820" y="2608548"/>
            <a:ext cx="2650292" cy="86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9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196716" y="181655"/>
            <a:ext cx="3259160" cy="46418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395536" y="649707"/>
            <a:ext cx="7344816" cy="28204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2013 Gaze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Locking: Passive Eye Contact Detection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forHuman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–Object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Interaction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34" y="1132383"/>
            <a:ext cx="2841398" cy="179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948" y="1132384"/>
            <a:ext cx="2628292" cy="1794931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58235" y="2927315"/>
            <a:ext cx="2841398" cy="1794932"/>
          </a:xfrm>
          <a:prstGeom prst="rect">
            <a:avLst/>
          </a:prstGeom>
        </p:spPr>
      </p:pic>
      <p:pic>
        <p:nvPicPr>
          <p:cNvPr id="7" name="图片 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99632" y="2927315"/>
            <a:ext cx="2632608" cy="179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2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513</Words>
  <Application>Microsoft Office PowerPoint</Application>
  <PresentationFormat>自定义</PresentationFormat>
  <Paragraphs>78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Adobe Gothic Std B</vt:lpstr>
      <vt:lpstr>Adobe 仿宋 Std R</vt:lpstr>
      <vt:lpstr>-apple-system</vt:lpstr>
      <vt:lpstr>Kozuka Gothic Pr6N H</vt:lpstr>
      <vt:lpstr>博洋行书 7000</vt:lpstr>
      <vt:lpstr>宋体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</dc:title>
  <dc:creator>第一PPT</dc:creator>
  <cp:keywords>www.1ppt.com</cp:keywords>
  <dc:description>第一PPT，www.1ppt.com</dc:description>
  <cp:lastModifiedBy>Tian Bowen</cp:lastModifiedBy>
  <cp:revision>338</cp:revision>
  <dcterms:created xsi:type="dcterms:W3CDTF">2017-03-25T02:22:00Z</dcterms:created>
  <dcterms:modified xsi:type="dcterms:W3CDTF">2020-10-10T14:16:06Z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2052-11.1.0.8236</vt:lpwstr>
  </property>
</Properties>
</file>